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0" r:id="rId3"/>
    <p:sldId id="582" r:id="rId4"/>
    <p:sldId id="491" r:id="rId5"/>
    <p:sldId id="527" r:id="rId6"/>
    <p:sldId id="537" r:id="rId7"/>
    <p:sldId id="524" r:id="rId8"/>
    <p:sldId id="560" r:id="rId9"/>
    <p:sldId id="523" r:id="rId10"/>
    <p:sldId id="481" r:id="rId11"/>
    <p:sldId id="501" r:id="rId12"/>
    <p:sldId id="480" r:id="rId13"/>
    <p:sldId id="484" r:id="rId14"/>
    <p:sldId id="503" r:id="rId15"/>
    <p:sldId id="563" r:id="rId16"/>
    <p:sldId id="520" r:id="rId17"/>
    <p:sldId id="562" r:id="rId18"/>
    <p:sldId id="564" r:id="rId19"/>
    <p:sldId id="516" r:id="rId20"/>
    <p:sldId id="517" r:id="rId21"/>
    <p:sldId id="518" r:id="rId22"/>
    <p:sldId id="536" r:id="rId23"/>
    <p:sldId id="521" r:id="rId24"/>
    <p:sldId id="519" r:id="rId25"/>
    <p:sldId id="531" r:id="rId26"/>
    <p:sldId id="565" r:id="rId27"/>
    <p:sldId id="506" r:id="rId28"/>
    <p:sldId id="557" r:id="rId29"/>
    <p:sldId id="583" r:id="rId30"/>
    <p:sldId id="507" r:id="rId31"/>
    <p:sldId id="558" r:id="rId32"/>
    <p:sldId id="584" r:id="rId33"/>
    <p:sldId id="510" r:id="rId34"/>
    <p:sldId id="511" r:id="rId35"/>
    <p:sldId id="541" r:id="rId36"/>
    <p:sldId id="566" r:id="rId37"/>
    <p:sldId id="567" r:id="rId38"/>
    <p:sldId id="559" r:id="rId39"/>
    <p:sldId id="568" r:id="rId40"/>
    <p:sldId id="561" r:id="rId41"/>
    <p:sldId id="576" r:id="rId42"/>
    <p:sldId id="577" r:id="rId43"/>
    <p:sldId id="547" r:id="rId44"/>
    <p:sldId id="548" r:id="rId45"/>
    <p:sldId id="549" r:id="rId46"/>
    <p:sldId id="578" r:id="rId47"/>
    <p:sldId id="551" r:id="rId48"/>
    <p:sldId id="552" r:id="rId49"/>
    <p:sldId id="579" r:id="rId50"/>
    <p:sldId id="580" r:id="rId51"/>
    <p:sldId id="553" r:id="rId52"/>
    <p:sldId id="55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2.emf"/><Relationship Id="rId10" Type="http://schemas.openxmlformats.org/officeDocument/2006/relationships/image" Target="../media/image71.png"/><Relationship Id="rId4" Type="http://schemas.openxmlformats.org/officeDocument/2006/relationships/image" Target="../media/image11.emf"/><Relationship Id="rId9" Type="http://schemas.openxmlformats.org/officeDocument/2006/relationships/image" Target="../media/image70.png"/><Relationship Id="rId1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82.png"/><Relationship Id="rId3" Type="http://schemas.openxmlformats.org/officeDocument/2006/relationships/image" Target="../media/image630.png"/><Relationship Id="rId7" Type="http://schemas.openxmlformats.org/officeDocument/2006/relationships/image" Target="../media/image13.emf"/><Relationship Id="rId12" Type="http://schemas.openxmlformats.org/officeDocument/2006/relationships/image" Target="../media/image81.png"/><Relationship Id="rId17" Type="http://schemas.openxmlformats.org/officeDocument/2006/relationships/image" Target="../media/image8.tiff"/><Relationship Id="rId2" Type="http://schemas.openxmlformats.org/officeDocument/2006/relationships/image" Target="../media/image75.png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80.png"/><Relationship Id="rId5" Type="http://schemas.openxmlformats.org/officeDocument/2006/relationships/image" Target="../media/image67.png"/><Relationship Id="rId15" Type="http://schemas.openxmlformats.org/officeDocument/2006/relationships/image" Target="../media/image65.png"/><Relationship Id="rId10" Type="http://schemas.openxmlformats.org/officeDocument/2006/relationships/image" Target="../media/image790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12" Type="http://schemas.openxmlformats.org/officeDocument/2006/relationships/image" Target="../media/image3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.png"/><Relationship Id="rId2" Type="http://schemas.openxmlformats.org/officeDocument/2006/relationships/image" Target="../media/image410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6573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target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target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4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D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3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Fitting a sine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sin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 drawn uniformly at random from </a:t>
                </a:r>
                <a:r>
                  <a:rPr lang="en-US" dirty="0">
                    <a:solidFill>
                      <a:schemeClr val="accent1"/>
                    </a:solidFill>
                  </a:rPr>
                  <a:t>[0,2]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Two hypothesis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Assume our algorithm finds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with minimum in-sample error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6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200" y="2272355"/>
            <a:ext cx="2537986" cy="218884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3969382" y="2272355"/>
            <a:ext cx="2537986" cy="2188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73730-4C30-D14B-AB76-207E4D09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596" y="2851692"/>
            <a:ext cx="4960417" cy="81206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Discussion: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, would you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? Why?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dirty="0"/>
                      <m:t>would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you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choose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b="0" dirty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dirty="0"/>
                      <m:t>or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dirty="0"/>
                      <m:t>? </m:t>
                    </m:r>
                    <m:r>
                      <m:rPr>
                        <m:nor/>
                      </m:rPr>
                      <a:rPr lang="en-US" b="0" dirty="0"/>
                      <m:t>Why</m:t>
                    </m:r>
                    <m:r>
                      <m:rPr>
                        <m:nor/>
                      </m:rPr>
                      <a:rPr lang="en-US" b="0" dirty="0"/>
                      <m:t>?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What’s the change of biases/variances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=5.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  <a:blipFill>
                <a:blip r:embed="rId7"/>
                <a:stretch>
                  <a:fillRect l="-724" t="-396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308C09-AEA8-E84E-9848-9A50269ED2B5}"/>
              </a:ext>
            </a:extLst>
          </p:cNvPr>
          <p:cNvSpPr txBox="1"/>
          <p:nvPr/>
        </p:nvSpPr>
        <p:spPr>
          <a:xfrm>
            <a:off x="86881" y="28516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240395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CE418-8E2A-5C4C-9B51-0E9EF18846C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93304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AD6D0C-9EEE-7C4F-BD8F-B529B1570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23FBF0-8BF8-2447-BF9A-D915C34063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38623-C93F-4F44-9ECC-66863C8CB0B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6913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7F5B91-C591-0648-A40B-9B8888C12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1923182"/>
            <a:ext cx="4272313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0F1626A-DD39-4E4D-8CC1-B6A268E51B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1923182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80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02632" r="-4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402" r="-28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≈1.95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69" r="-26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A4B841-6D52-FF4F-84D7-FD4C184256E4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7BE31C-F6B7-514A-8313-B802FC6289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1440" y="19865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26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we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to 5?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latin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F4B35C1-DC66-4C49-8F2D-1767BCCD4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1362153" y="1923182"/>
            <a:ext cx="4272313" cy="3684588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BDC58287-AF09-AF47-977E-D4DE4B9827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>
            <a:fillRect/>
          </a:stretch>
        </p:blipFill>
        <p:spPr>
          <a:xfrm>
            <a:off x="6629433" y="1949511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2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2632" r="-223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≈0.60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402" r="-2838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≈0.42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169" r="-2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/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  <a:blipFill>
                <a:blip r:embed="rId15"/>
                <a:stretch>
                  <a:fillRect l="-1754" t="-1891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/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  <a:blipFill>
                <a:blip r:embed="rId16"/>
                <a:stretch>
                  <a:fillRect l="-1754" t="-1842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FC9FD34-C815-6E4C-B0DB-2556052BE1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3152" y="206987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1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number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Biases roughly stay the same</a:t>
                </a:r>
              </a:p>
              <a:p>
                <a:pPr lvl="1"/>
                <a:r>
                  <a:rPr lang="en-US" dirty="0"/>
                  <a:t>Variances decrease</a:t>
                </a:r>
              </a:p>
              <a:p>
                <a:pPr lvl="1"/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decreases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 goes down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(more likely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Variance goes up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(The stability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worse) 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5EE1A1-11F9-1F4D-9BF2-9DFCFAEBA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11" y="4508073"/>
            <a:ext cx="6297494" cy="22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for practical problems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guidelines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6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076F-CAE5-7D47-AED7-3D032752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98A6-19FD-B342-A32D-898830A2C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talk about this in details in the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r>
              <a:rPr lang="en-US" dirty="0"/>
              <a:t>Decision tree</a:t>
            </a:r>
          </a:p>
          <a:p>
            <a:pPr lvl="1"/>
            <a:r>
              <a:rPr lang="en-US" dirty="0"/>
              <a:t>A low bias but high variance hypothesis set</a:t>
            </a:r>
          </a:p>
          <a:p>
            <a:pPr lvl="1"/>
            <a:r>
              <a:rPr lang="en-US" dirty="0"/>
              <a:t>Practical performance is not ideal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Trying to reduce the variance while not sacrificing bias</a:t>
            </a:r>
          </a:p>
          <a:p>
            <a:pPr lvl="1"/>
            <a:r>
              <a:rPr lang="en-US" dirty="0"/>
              <a:t>Idea: Generate many trees randomly and average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374D5-F43E-454C-A5F5-AF61806F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54" y="2358515"/>
            <a:ext cx="4895246" cy="27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6698-191B-4C47-B7DC-06CC5195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55"/>
            <a:ext cx="10515600" cy="1325563"/>
          </a:xfrm>
        </p:spPr>
        <p:txBody>
          <a:bodyPr/>
          <a:lstStyle/>
          <a:p>
            <a:r>
              <a:rPr lang="en-US" dirty="0"/>
              <a:t>Theory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Learning from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set: learn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2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2100" i="1" dirty="0">
                    <a:latin typeface="Cambria Math" panose="02040503050406030204" pitchFamily="18" charset="0"/>
                  </a:rPr>
                </a:br>
                <a:r>
                  <a:rPr lang="en-US" sz="21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With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What </a:t>
                </a:r>
                <a:r>
                  <a:rPr lang="en-US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VC Generalization Bound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	</a:t>
                </a:r>
                <a:r>
                  <a:rPr lang="en-US" dirty="0"/>
                  <a:t>With prob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  <a:blipFill>
                <a:blip r:embed="rId2"/>
                <a:stretch>
                  <a:fillRect l="-965" t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21E707-AD45-F54D-8A59-54725B83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54" y="3498921"/>
            <a:ext cx="4489751" cy="1738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E04E-2435-5D4C-B84E-26DA2573E1D9}"/>
              </a:ext>
            </a:extLst>
          </p:cNvPr>
          <p:cNvSpPr/>
          <p:nvPr/>
        </p:nvSpPr>
        <p:spPr>
          <a:xfrm>
            <a:off x="1249680" y="2341891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C8D73-8E21-2B47-9AF8-335CA6473D00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1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Goal of the learning algorithm: 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error measures</a:t>
                </a:r>
                <a:r>
                  <a:rPr lang="en-US" dirty="0">
                    <a:solidFill>
                      <a:schemeClr val="tx1"/>
                    </a:solidFill>
                  </a:rPr>
                  <a:t>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</a:t>
                </a:r>
                <a:r>
                  <a:rPr lang="en-US" dirty="0">
                    <a:solidFill>
                      <a:schemeClr val="accent1"/>
                    </a:solidFill>
                  </a:rPr>
                  <a:t>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(but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Recall on the error measure</a:t>
                </a:r>
              </a:p>
              <a:p>
                <a:pPr lvl="1"/>
                <a:r>
                  <a:rPr lang="en-US" dirty="0"/>
                  <a:t>Often focus on point-wise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Binary error for classification</a:t>
                </a:r>
              </a:p>
              <a:p>
                <a:pPr lvl="2"/>
                <a:r>
                  <a:rPr lang="en-US" sz="2400" dirty="0"/>
                  <a:t>Squared error for regression</a:t>
                </a:r>
              </a:p>
              <a:p>
                <a:pPr lvl="1"/>
                <a:r>
                  <a:rPr lang="en-US" dirty="0"/>
                  <a:t>In-sample and out-of-sample errors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844" t="-1316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4D18E-8461-3C4E-8A99-0F7F03DA398A}"/>
              </a:ext>
            </a:extLst>
          </p:cNvPr>
          <p:cNvGrpSpPr/>
          <p:nvPr/>
        </p:nvGrpSpPr>
        <p:grpSpPr>
          <a:xfrm>
            <a:off x="8180832" y="87470"/>
            <a:ext cx="3453579" cy="2572916"/>
            <a:chOff x="1195603" y="0"/>
            <a:chExt cx="9205369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9CF4B-125E-ED49-8A43-E904BB77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B4C6329-53D8-AB4E-A664-C8547E4B4927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72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0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53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a NP-hard problem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 and next slide)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 (will discuss this in later lectures)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  <a:blipFill>
                <a:blip r:embed="rId2"/>
                <a:stretch>
                  <a:fillRect l="-894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870" y="216279"/>
            <a:ext cx="1818436" cy="18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learning approach. requires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Feature engineering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0858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4247394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049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/>
          </a:bodyPr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statement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2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the VC dimension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965" t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DCFC-DF09-5D4F-9ECB-0133133B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</p:spPr>
            <p:txBody>
              <a:bodyPr/>
              <a:lstStyle/>
              <a:p>
                <a:r>
                  <a:rPr lang="en-US" sz="2400" dirty="0"/>
                  <a:t>Think about 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/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approximation</a:t>
                </a:r>
                <a:r>
                  <a:rPr lang="en-US" sz="2400" dirty="0"/>
                  <a:t>-</a:t>
                </a:r>
                <a:r>
                  <a:rPr lang="en-US" sz="2400" dirty="0">
                    <a:solidFill>
                      <a:srgbClr val="C00000"/>
                    </a:solidFill>
                  </a:rPr>
                  <a:t>generalization</a:t>
                </a:r>
                <a:r>
                  <a:rPr lang="en-US" sz="2400" dirty="0"/>
                  <a:t> trade-off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  <a:blipFill>
                <a:blip r:embed="rId2"/>
                <a:stretch>
                  <a:fillRect l="-81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/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0E72B31-B599-2641-93B1-C816304D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522" y="3353097"/>
            <a:ext cx="4072629" cy="3071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9A395-3D6E-7C43-A184-2B147D378438}"/>
              </a:ext>
            </a:extLst>
          </p:cNvPr>
          <p:cNvSpPr txBox="1"/>
          <p:nvPr/>
        </p:nvSpPr>
        <p:spPr>
          <a:xfrm>
            <a:off x="590645" y="338122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What we want to minimize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09BD5B-C1D2-BB4E-9C74-129329FEF584}"/>
              </a:ext>
            </a:extLst>
          </p:cNvPr>
          <p:cNvCxnSpPr/>
          <p:nvPr/>
        </p:nvCxnSpPr>
        <p:spPr>
          <a:xfrm flipH="1" flipV="1">
            <a:off x="1864709" y="3764561"/>
            <a:ext cx="256032" cy="89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9D81B-4E95-E744-81E9-90F820C6C62F}"/>
              </a:ext>
            </a:extLst>
          </p:cNvPr>
          <p:cNvCxnSpPr>
            <a:cxnSpLocks/>
          </p:cNvCxnSpPr>
          <p:nvPr/>
        </p:nvCxnSpPr>
        <p:spPr>
          <a:xfrm flipH="1">
            <a:off x="2632805" y="5181600"/>
            <a:ext cx="579787" cy="58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/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approximates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in training data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blipFill>
                <a:blip r:embed="rId5"/>
                <a:stretch>
                  <a:fillRect l="-1170" t="-6667" r="-2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/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blipFill>
                <a:blip r:embed="rId6"/>
                <a:stretch>
                  <a:fillRect l="-2646" t="-6667" r="-10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FEA1D5-7AC0-5245-BAF4-F848CAE10275}"/>
              </a:ext>
            </a:extLst>
          </p:cNvPr>
          <p:cNvCxnSpPr>
            <a:cxnSpLocks/>
          </p:cNvCxnSpPr>
          <p:nvPr/>
        </p:nvCxnSpPr>
        <p:spPr>
          <a:xfrm flipV="1">
            <a:off x="5431536" y="3712550"/>
            <a:ext cx="371856" cy="52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287982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16243</TotalTime>
  <Words>2507</Words>
  <Application>Microsoft Macintosh PowerPoint</Application>
  <PresentationFormat>Widescreen</PresentationFormat>
  <Paragraphs>522</Paragraphs>
  <Slides>52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Recap</vt:lpstr>
      <vt:lpstr>Theory of Generalization</vt:lpstr>
      <vt:lpstr>Bounding Growth Functions</vt:lpstr>
      <vt:lpstr>Examples</vt:lpstr>
      <vt:lpstr>Bounding Growth Functions</vt:lpstr>
      <vt:lpstr>Vapnik–Chervonenkis (VC) Bound</vt:lpstr>
      <vt:lpstr>Discussion on the VC Bound</vt:lpstr>
      <vt:lpstr>Today’s Lecture</vt:lpstr>
      <vt:lpstr>Bias-Variance Decomposition</vt:lpstr>
      <vt:lpstr>Real-Value Target and Squared Error</vt:lpstr>
      <vt:lpstr>Real-Value Target and Squared Error</vt:lpstr>
      <vt:lpstr>PowerPoint Presentation</vt:lpstr>
      <vt:lpstr>Finishing Up</vt:lpstr>
      <vt:lpstr>Discussion 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What if we increase N to 5?</vt:lpstr>
      <vt:lpstr>Discussion </vt:lpstr>
      <vt:lpstr>Discussion </vt:lpstr>
      <vt:lpstr>Discussion </vt:lpstr>
      <vt:lpstr>Example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Practice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1788</cp:revision>
  <cp:lastPrinted>2020-01-30T16:55:27Z</cp:lastPrinted>
  <dcterms:created xsi:type="dcterms:W3CDTF">2017-08-24T15:35:37Z</dcterms:created>
  <dcterms:modified xsi:type="dcterms:W3CDTF">2022-09-12T22:24:36Z</dcterms:modified>
</cp:coreProperties>
</file>